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7"/>
  </p:notesMasterIdLst>
  <p:sldIdLst>
    <p:sldId id="261" r:id="rId2"/>
    <p:sldId id="263" r:id="rId3"/>
    <p:sldId id="271" r:id="rId4"/>
    <p:sldId id="272" r:id="rId5"/>
    <p:sldId id="258" r:id="rId6"/>
    <p:sldId id="265" r:id="rId7"/>
    <p:sldId id="267" r:id="rId8"/>
    <p:sldId id="266" r:id="rId9"/>
    <p:sldId id="269" r:id="rId10"/>
    <p:sldId id="268" r:id="rId11"/>
    <p:sldId id="259" r:id="rId12"/>
    <p:sldId id="264" r:id="rId13"/>
    <p:sldId id="260" r:id="rId14"/>
    <p:sldId id="270" r:id="rId15"/>
    <p:sldId id="273" r:id="rId1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E5C89E8A-3944-49DE-BCD8-E620832766B9}" v="237" dt="2024-07-16T17:10:13.18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94660"/>
  </p:normalViewPr>
  <p:slideViewPr>
    <p:cSldViewPr snapToGrid="0">
      <p:cViewPr>
        <p:scale>
          <a:sx n="50" d="100"/>
          <a:sy n="50" d="100"/>
        </p:scale>
        <p:origin x="128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microsoft.com/office/2015/10/relationships/revisionInfo" Target="revisionInfo.xml"/></Relationships>
</file>

<file path=ppt/media/image1.pn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F3ED965-3F5B-4981-9129-29D8A4E42E00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42903D37-EC8A-4307-A5E7-5081DA716A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6396340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11E6E9-CC6F-46B5-9AAE-40CD7A38CBB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7585986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11E6E9-CC6F-46B5-9AAE-40CD7A38CBB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35804524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1E11E6E9-CC6F-46B5-9AAE-40CD7A38CBB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3142975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A0C2B6D-8A87-C36B-EB51-E1A1BCA56B6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2775FC65-9A90-D630-9945-164617084D05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414F3C51-4D19-076A-FFC6-6E0910B63DD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56E07EEE-ADC0-1E21-6D59-DDBF77B2B6E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957CCFD-2DBD-1EAF-499B-5DBC2434A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1753125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ED5DAAC-438F-0928-C704-31A3962CEFD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6AD44C03-D071-8660-E55E-2223207D109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CE3DF13-8C2B-9F07-AC5B-02B8AB4837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611C12B-FF18-8506-AD1D-F4B97C67F7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7A98293B-277D-DED0-86F0-0418853E9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257314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D9CBF866-8A2E-9BDE-FCCE-7E108A185957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A480907E-2813-7604-04AE-81F784C8470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A760B1BD-C1F8-0FAF-0D78-CD2A39D6563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54E83EC-9AF0-4DEC-695F-1879F5A688F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11BD13C-19F4-D134-82ED-00FE29B319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6289968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标题和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F7DDDEB-C23C-0AF0-DF78-94B0D3E1BF3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039AC14-6C8B-5F3D-C04B-2D49A6F2897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ADD7FBB-BACF-7566-9028-048E38AE49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906F05B-93E1-4FD1-B6A4-B6ED18BDCF20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8DECE4D-58DF-32FC-052A-4458BB9F24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34ACF8F-8058-60F4-9F60-75D2EFE60A8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E8BA477-AD9C-42F7-996C-F31F8C182136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2394470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A971023-61D3-1909-35BE-2579C9B0DA2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EC01F85-5C6E-77A9-407F-D679D408A5A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529DB0ED-8BC3-A4C1-1A7A-34E05F2BFA1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85A80B2-D6C1-23CF-E9F0-2CDC6A0C7D8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FD908C1-7D51-2D87-5B8E-744508E511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0411078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F3D92A8-A808-E5D6-F214-2455E9BDF99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5EE4771-8559-E1B4-7C6E-4F564F56B9F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AEC73C3-76F9-C880-C735-97FB06A221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4F849D2-AF2A-9A44-0D89-0C30BBCCFFA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0CEBB18-E1ED-48C2-525F-3947EC4D946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3239265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5316DAF7-FD36-7294-56B4-2333846DD10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9CEA7CD-5DC4-E155-6C56-88068544DE9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E4DC4092-D39D-5A93-8838-CFD581EDD896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A81C165-318D-9400-99B6-83185D64869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67D87A9-0D71-5604-B118-359379BA41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E9625798-0B90-2230-68FF-AE63253AE52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161604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1495E05-BF25-F0FE-E36A-055353F156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3DB80610-93F8-05E6-5B9F-F827E5722A0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4D40FA-3FEE-3620-87E9-6D042AC5083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CA0C086D-FA33-5CA5-CDE3-DA3D0F18B33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ED43464B-147B-887C-6FDD-F80084D053F2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E5B4C545-D874-7960-0DB3-EDE7AE8B89F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D34350EA-3BF9-E50C-601E-DFE5AF8D1E2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C0726E92-2FFC-682F-B54F-39BF2318D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5358970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34811EC-8BC4-5E4B-EB17-986A454A45B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30A08A3-4044-5EC8-D1C5-73BB166FB97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E188D884-C77C-4C9A-5FB4-AA12A234D9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D65A199B-6CC7-84A1-98A9-75D0026C0E7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930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1175BEF1-4093-4738-7142-7158DB06E4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7DA8FC15-975C-BA2C-F769-45CBE62F50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13B20BC3-2542-3A7D-AB24-AFBF84AEC86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79048846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70160E6-46DD-F401-0A45-1D1E369C61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4AE82498-135B-D973-57D8-DE7E0BA20CE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A2BF3E60-6418-2254-7EF7-C1DDB8D77D8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D4B24258-5BC4-F981-6D78-4CADBB55C4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F93F405A-258D-A014-F27B-97DDDDEDE86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583A9AD-060F-348A-8E58-06A834EEF32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5531859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ED978FA-01B8-BA07-1004-0B97567642E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E3FF17D4-6292-1DCD-93A6-53C771CFAED2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A4EE986-D48A-2E24-B1DA-8F7160C0E42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DA826EE-4F3D-4FB4-330B-C8463215D8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143554D-7E76-B810-C063-4372E1503D9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0A4809E-3154-991A-52B2-5CDAB63CF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0894615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3176E5BF-6C36-51BE-C0EA-E93742C2AEC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020B0A84-D506-761F-F66B-EF097154DB8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09A78E7-17EC-B885-A0AA-35C7ED7897C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3279AC2-CB10-40E8-A293-71DF68FFAF89}" type="datetimeFigureOut">
              <a:rPr lang="zh-CN" altLang="en-US" smtClean="0"/>
              <a:t>2024/7/17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218868FB-1BCC-D3BB-4B87-55960E754F7E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896186A-F1D4-0DAB-3E08-D05B1BFE074A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9C879-CD07-461E-BB46-8897E2D3E9B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9970410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2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5880836-CB23-366F-A6F5-8A56EE5CD1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59" y="168666"/>
            <a:ext cx="5428093" cy="68580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D0946114-6784-2F92-A9DD-820F88BABA29}"/>
              </a:ext>
            </a:extLst>
          </p:cNvPr>
          <p:cNvSpPr/>
          <p:nvPr/>
        </p:nvSpPr>
        <p:spPr>
          <a:xfrm>
            <a:off x="4581128" y="2405270"/>
            <a:ext cx="7077859" cy="1477348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4049BA63-0BF7-B2B4-81BE-FC7D9B745149}"/>
              </a:ext>
            </a:extLst>
          </p:cNvPr>
          <p:cNvSpPr/>
          <p:nvPr/>
        </p:nvSpPr>
        <p:spPr>
          <a:xfrm>
            <a:off x="7267672" y="4158566"/>
            <a:ext cx="4391315" cy="867731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FC97565-5E93-5911-730F-416D243CB0C0}"/>
              </a:ext>
            </a:extLst>
          </p:cNvPr>
          <p:cNvSpPr/>
          <p:nvPr/>
        </p:nvSpPr>
        <p:spPr>
          <a:xfrm>
            <a:off x="4897013" y="3944542"/>
            <a:ext cx="5007556" cy="108436"/>
          </a:xfrm>
          <a:prstGeom prst="rect">
            <a:avLst/>
          </a:prstGeom>
          <a:pattFill prst="solidDmnd">
            <a:fgClr>
              <a:srgbClr val="6F96BF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16D3934-9FDA-8A9E-76AC-12F73686738B}"/>
              </a:ext>
            </a:extLst>
          </p:cNvPr>
          <p:cNvSpPr/>
          <p:nvPr/>
        </p:nvSpPr>
        <p:spPr>
          <a:xfrm>
            <a:off x="4727913" y="2254416"/>
            <a:ext cx="7077859" cy="1477348"/>
          </a:xfrm>
          <a:prstGeom prst="rect">
            <a:avLst/>
          </a:prstGeom>
          <a:solidFill>
            <a:srgbClr val="6F96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2153CAD-7209-FD93-7C5B-B97A48860F3D}"/>
              </a:ext>
            </a:extLst>
          </p:cNvPr>
          <p:cNvSpPr/>
          <p:nvPr/>
        </p:nvSpPr>
        <p:spPr>
          <a:xfrm>
            <a:off x="7267672" y="1960653"/>
            <a:ext cx="4202885" cy="117446"/>
          </a:xfrm>
          <a:prstGeom prst="rect">
            <a:avLst/>
          </a:prstGeom>
          <a:solidFill>
            <a:srgbClr val="4177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F51D5D-4C07-1E9A-C8DC-808A1C2C8EAC}"/>
              </a:ext>
            </a:extLst>
          </p:cNvPr>
          <p:cNvSpPr/>
          <p:nvPr/>
        </p:nvSpPr>
        <p:spPr>
          <a:xfrm>
            <a:off x="-8389" y="-1693"/>
            <a:ext cx="314048" cy="6859693"/>
          </a:xfrm>
          <a:prstGeom prst="rect">
            <a:avLst/>
          </a:prstGeom>
          <a:solidFill>
            <a:srgbClr val="4177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ABB030C-2E36-235B-860C-4F56DAA36DD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8222929" y="4291634"/>
            <a:ext cx="3436058" cy="840251"/>
          </a:xfrm>
        </p:spPr>
        <p:txBody>
          <a:bodyPr>
            <a:normAutofit lnSpcReduction="10000"/>
          </a:bodyPr>
          <a:lstStyle/>
          <a:p>
            <a:pPr algn="l"/>
            <a:r>
              <a:rPr lang="zh-CN" altLang="en-US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汇报人：郑昊阳 唐精虹</a:t>
            </a:r>
            <a:endParaRPr lang="en-US" altLang="zh-CN" dirty="0">
              <a:solidFill>
                <a:schemeClr val="bg1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  <a:p>
            <a:pPr algn="l"/>
            <a:r>
              <a:rPr lang="zh-CN" altLang="en-US" dirty="0">
                <a:solidFill>
                  <a:schemeClr val="bg1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刘良锦  李思洋</a:t>
            </a:r>
          </a:p>
        </p:txBody>
      </p:sp>
      <p:sp>
        <p:nvSpPr>
          <p:cNvPr id="16" name="直角三角形 15">
            <a:extLst>
              <a:ext uri="{FF2B5EF4-FFF2-40B4-BE49-F238E27FC236}">
                <a16:creationId xmlns:a16="http://schemas.microsoft.com/office/drawing/2014/main" id="{7907BD62-67D5-B5CD-AD96-71AE08331D03}"/>
              </a:ext>
            </a:extLst>
          </p:cNvPr>
          <p:cNvSpPr/>
          <p:nvPr/>
        </p:nvSpPr>
        <p:spPr>
          <a:xfrm rot="8090927">
            <a:off x="10098606" y="1404150"/>
            <a:ext cx="1128551" cy="1155837"/>
          </a:xfrm>
          <a:prstGeom prst="rtTriangle">
            <a:avLst/>
          </a:prstGeom>
          <a:pattFill prst="wdDn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505C0C0-69A9-B7D2-0410-6285703267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84159" y="2428530"/>
            <a:ext cx="7821613" cy="10895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7200" b="1" i="1" dirty="0" err="1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Scu</a:t>
            </a:r>
            <a:r>
              <a:rPr lang="en-US" altLang="zh-CN" sz="7200" b="1" i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 Navigator</a:t>
            </a:r>
            <a:endParaRPr lang="zh-CN" altLang="en-US" sz="7200" b="1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3746368106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93303A7F-BD67-2DD1-BA4F-35B731559EF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AE3875A3-07DD-54FE-254D-601DB13CC3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下午来点下午茶？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02975B8-C210-FEF5-417B-1FE3C159BFE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点击右下角美食专栏，探索江安的美食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AEB47B2C-3DE7-2848-0EE9-79A31AB2ACDB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97280" y="2718816"/>
            <a:ext cx="8229600" cy="359308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407E71C5-636B-2319-2C84-011CFD9554C1}"/>
              </a:ext>
            </a:extLst>
          </p:cNvPr>
          <p:cNvSpPr txBox="1"/>
          <p:nvPr/>
        </p:nvSpPr>
        <p:spPr>
          <a:xfrm>
            <a:off x="838200" y="132135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————————————————</a:t>
            </a:r>
            <a:endParaRPr lang="zh-CN" altLang="en-US" dirty="0"/>
          </a:p>
        </p:txBody>
      </p:sp>
      <p:sp>
        <p:nvSpPr>
          <p:cNvPr id="6" name="箭头: 五边形 5">
            <a:extLst>
              <a:ext uri="{FF2B5EF4-FFF2-40B4-BE49-F238E27FC236}">
                <a16:creationId xmlns:a16="http://schemas.microsoft.com/office/drawing/2014/main" id="{ECA8E138-2116-A983-AD26-BF35BC02C9ED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D26B60F-360F-1347-7A6D-308647084C4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0466520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75E6AB5B-D1D9-8A8E-6468-53286C49156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2D392F4-5133-0B39-C93F-92A0CE421E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439387"/>
            <a:ext cx="10835244" cy="1251301"/>
          </a:xfrm>
        </p:spPr>
        <p:txBody>
          <a:bodyPr/>
          <a:lstStyle/>
          <a:p>
            <a:pPr marR="0" rtl="0"/>
            <a:r>
              <a:rPr lang="en-US" altLang="zh-CN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2. </a:t>
            </a:r>
            <a:r>
              <a:rPr lang="zh-CN" altLang="en-US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从地图获取信息：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20F10D7-59B5-B47F-A46A-D3BC4D5342F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755072" y="1594055"/>
            <a:ext cx="10598728" cy="5079877"/>
          </a:xfrm>
        </p:spPr>
        <p:txBody>
          <a:bodyPr>
            <a:normAutofit fontScale="92500" lnSpcReduction="10000"/>
          </a:bodyPr>
          <a:lstStyle/>
          <a:p>
            <a:pPr>
              <a:lnSpc>
                <a:spcPct val="110000"/>
              </a:lnSpc>
            </a:pPr>
            <a:r>
              <a:rPr lang="zh-CN" altLang="en-US" sz="3000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从画板导入节点和路径</a:t>
            </a:r>
          </a:p>
          <a:p>
            <a:pPr marR="0" lvl="1" rtl="0"/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拉取一张覆盖学校全域的大地图</a:t>
            </a:r>
            <a:endParaRPr lang="en-US" altLang="zh-CN" sz="2600" kern="10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endParaRPr lang="en-US" altLang="zh-CN" sz="2600" kern="10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</a:t>
            </a:r>
            <a:r>
              <a:rPr lang="zh-CN" altLang="en-US" sz="2600" b="1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 </a:t>
            </a:r>
            <a:r>
              <a:rPr lang="en-US" altLang="zh-CN" sz="2600" b="1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Adobe Illustrator </a:t>
            </a:r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中描出每个路口作为节点，描出学校标志建筑物作为景点。</a:t>
            </a:r>
            <a:endParaRPr lang="en-US" altLang="zh-CN" sz="2600" kern="10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endParaRPr lang="zh-CN" altLang="en-US" sz="3000" kern="100" dirty="0">
              <a:solidFill>
                <a:srgbClr val="0F476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将画板中的内容以 </a:t>
            </a:r>
            <a:r>
              <a:rPr lang="en-US" altLang="zh-CN" sz="2600" b="1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en-US" altLang="zh-CN" sz="2600" b="1" kern="100" dirty="0" err="1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svg</a:t>
            </a:r>
            <a:r>
              <a:rPr lang="zh-CN" altLang="en-US" sz="2600" b="1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 </a:t>
            </a:r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格式导出后，使用算法提取景点和节点的关键信息。</a:t>
            </a:r>
          </a:p>
          <a:p>
            <a:pPr>
              <a:lnSpc>
                <a:spcPct val="110000"/>
              </a:lnSpc>
            </a:pPr>
            <a:r>
              <a:rPr lang="zh-CN" altLang="en-US" sz="3300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用脚本提取数据并转化成对象信息</a:t>
            </a:r>
          </a:p>
          <a:p>
            <a:pPr marR="0" lvl="1" rtl="0"/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在 </a:t>
            </a:r>
            <a:r>
              <a:rPr lang="en-US" altLang="zh-CN" sz="2600" b="1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Python </a:t>
            </a:r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中编程，把 </a:t>
            </a:r>
            <a:r>
              <a:rPr lang="en-US" altLang="zh-CN" sz="2600" b="1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en-US" altLang="zh-CN" sz="2600" b="1" kern="100" dirty="0" err="1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svg</a:t>
            </a:r>
            <a:r>
              <a:rPr lang="zh-CN" altLang="en-US" sz="2600" b="1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 </a:t>
            </a:r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格式提供的景点信息和节点信息：坐标</a:t>
            </a:r>
            <a:r>
              <a:rPr lang="en-US" altLang="zh-CN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x</a:t>
            </a:r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、坐标</a:t>
            </a:r>
            <a:r>
              <a:rPr lang="en-US" altLang="zh-CN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y</a:t>
            </a:r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，按照自己对库表的约定写入 </a:t>
            </a:r>
            <a:r>
              <a:rPr lang="en-US" altLang="zh-CN" sz="2600" b="1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en-US" altLang="zh-CN" sz="2600" b="1" kern="100" dirty="0" err="1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en-US" sz="2600" b="1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 </a:t>
            </a:r>
            <a:r>
              <a:rPr lang="zh-CN" altLang="en-US" sz="26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文件</a:t>
            </a:r>
            <a:r>
              <a:rPr lang="zh-CN" altLang="en-US" sz="3800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。</a:t>
            </a:r>
          </a:p>
          <a:p>
            <a:pPr>
              <a:lnSpc>
                <a:spcPct val="110000"/>
              </a:lnSpc>
            </a:pPr>
            <a:r>
              <a:rPr lang="zh-CN" altLang="en-US" sz="3600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读取每个景点和节点的邻接点</a:t>
            </a:r>
            <a:endParaRPr lang="zh-CN" altLang="en-US" sz="3600" kern="10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FAAF7B66-B9A4-3BCA-FF99-EF5DD4670682}"/>
              </a:ext>
            </a:extLst>
          </p:cNvPr>
          <p:cNvSpPr txBox="1"/>
          <p:nvPr/>
        </p:nvSpPr>
        <p:spPr>
          <a:xfrm>
            <a:off x="838200" y="132135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————————————————</a:t>
            </a:r>
            <a:endParaRPr lang="zh-CN" altLang="en-US" dirty="0"/>
          </a:p>
        </p:txBody>
      </p:sp>
      <p:sp>
        <p:nvSpPr>
          <p:cNvPr id="5" name="箭头: 五边形 4">
            <a:extLst>
              <a:ext uri="{FF2B5EF4-FFF2-40B4-BE49-F238E27FC236}">
                <a16:creationId xmlns:a16="http://schemas.microsoft.com/office/drawing/2014/main" id="{3424CF7E-ED3B-5B1B-2FA2-A108C78253C2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F152A91B-AF32-971B-6B91-A74310C1B87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  <p:sp>
        <p:nvSpPr>
          <p:cNvPr id="7" name="文本框 6">
            <a:extLst>
              <a:ext uri="{FF2B5EF4-FFF2-40B4-BE49-F238E27FC236}">
                <a16:creationId xmlns:a16="http://schemas.microsoft.com/office/drawing/2014/main" id="{7E249277-4008-93A9-CA7F-2D69EF7C535F}"/>
              </a:ext>
            </a:extLst>
          </p:cNvPr>
          <p:cNvSpPr txBox="1"/>
          <p:nvPr/>
        </p:nvSpPr>
        <p:spPr>
          <a:xfrm>
            <a:off x="4641755" y="1321356"/>
            <a:ext cx="2492990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000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数据采集与数据处理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2788891263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74819F2-B419-A6C8-7E4A-99A03050210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9F5467-6B93-7720-D3A3-21626DD7942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A4093CC-204B-B4B1-459D-E9060DBA01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0" y="365125"/>
            <a:ext cx="12192000" cy="64129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836973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A6F0D700-3428-8445-A965-34BD62706D61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B28F8558-A7F2-4392-B4AE-5644EF87FB3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37273" y="496371"/>
            <a:ext cx="6112827" cy="1009651"/>
          </a:xfrm>
        </p:spPr>
        <p:txBody>
          <a:bodyPr>
            <a:normAutofit/>
          </a:bodyPr>
          <a:lstStyle/>
          <a:p>
            <a:pPr marR="0" rtl="0"/>
            <a:r>
              <a:rPr lang="en-US" altLang="zh-CN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3. </a:t>
            </a:r>
            <a:r>
              <a:rPr lang="zh-CN" altLang="en-US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最短路径算法实现：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C9A74A0-D5CB-4745-7EE2-6ACF06E16CE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272" y="2298574"/>
            <a:ext cx="10965873" cy="4872058"/>
          </a:xfrm>
        </p:spPr>
        <p:txBody>
          <a:bodyPr>
            <a:normAutofit/>
          </a:bodyPr>
          <a:lstStyle/>
          <a:p>
            <a:pPr marL="0" marR="0" lvl="0" indent="0" rtl="0">
              <a:buNone/>
            </a:pPr>
            <a:r>
              <a:rPr lang="zh-CN" altLang="en-US" sz="3200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3200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3200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）同时获取最短路径和途径节点</a:t>
            </a:r>
            <a:endParaRPr lang="en-US" altLang="zh-CN" sz="3200" kern="100" dirty="0">
              <a:solidFill>
                <a:srgbClr val="0F476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0" rtl="0"/>
            <a:endParaRPr lang="zh-CN" altLang="en-US" sz="3200" kern="100" dirty="0">
              <a:solidFill>
                <a:srgbClr val="0F476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r>
              <a:rPr lang="zh-CN" altLang="en-US" sz="28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传统的 </a:t>
            </a:r>
            <a:r>
              <a:rPr lang="en-US" altLang="zh-CN" sz="28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Dijkstra </a:t>
            </a:r>
            <a:r>
              <a:rPr lang="zh-CN" altLang="en-US" sz="28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的返回值有两种，要么返回最短路径，要么返回前驱节点。</a:t>
            </a:r>
            <a:endParaRPr lang="en-US" altLang="zh-CN" sz="2800" b="0" i="0" u="none" strike="noStrike" kern="100" baseline="0" dirty="0">
              <a:solidFill>
                <a:srgbClr val="1F2328"/>
              </a:solidFill>
              <a:latin typeface="Segoe UI" panose="020B0502040204020203" pitchFamily="34" charset="0"/>
              <a:ea typeface="等线 Light" panose="02010600030101010101" pitchFamily="2" charset="-122"/>
            </a:endParaRPr>
          </a:p>
          <a:p>
            <a:pPr marR="0" lvl="1" rtl="0"/>
            <a:endParaRPr lang="en-US" altLang="zh-CN" sz="2800" kern="100" dirty="0">
              <a:solidFill>
                <a:srgbClr val="1F2328"/>
              </a:solidFill>
              <a:latin typeface="Segoe UI" panose="020B0502040204020203" pitchFamily="34" charset="0"/>
              <a:ea typeface="等线 Light" panose="02010600030101010101" pitchFamily="2" charset="-122"/>
            </a:endParaRPr>
          </a:p>
          <a:p>
            <a:pPr marR="0" lvl="1" rtl="0"/>
            <a:r>
              <a:rPr lang="zh-CN" altLang="en-US" sz="28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而我们的程序当中因为需要在用户界面中显示出具体的路径，也就是说，路径是以一个对象的形式存储在内存中的。这就要求我的程序当中必须能够通过前驱节点找到路径。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FD7F9FF-7FAD-70D1-5F17-DCBA8C7DA860}"/>
              </a:ext>
            </a:extLst>
          </p:cNvPr>
          <p:cNvSpPr txBox="1"/>
          <p:nvPr/>
        </p:nvSpPr>
        <p:spPr>
          <a:xfrm>
            <a:off x="831272" y="1391508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————————————————</a:t>
            </a:r>
            <a:endParaRPr lang="zh-CN" altLang="en-US" dirty="0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4579BAEB-4BAE-265B-6D56-EC552A5AA352}"/>
              </a:ext>
            </a:extLst>
          </p:cNvPr>
          <p:cNvSpPr txBox="1"/>
          <p:nvPr/>
        </p:nvSpPr>
        <p:spPr>
          <a:xfrm>
            <a:off x="4490556" y="1294183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2800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对 </a:t>
            </a:r>
            <a:r>
              <a:rPr lang="en-US" altLang="zh-CN" sz="2800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Dijkstra </a:t>
            </a:r>
            <a:r>
              <a:rPr lang="zh-CN" altLang="en-US" sz="2800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算法的改进</a:t>
            </a:r>
            <a:endParaRPr lang="zh-CN" altLang="en-US" sz="2800" dirty="0"/>
          </a:p>
        </p:txBody>
      </p:sp>
      <p:sp>
        <p:nvSpPr>
          <p:cNvPr id="6" name="箭头: 五边形 5">
            <a:extLst>
              <a:ext uri="{FF2B5EF4-FFF2-40B4-BE49-F238E27FC236}">
                <a16:creationId xmlns:a16="http://schemas.microsoft.com/office/drawing/2014/main" id="{D0A45AC4-66AF-413B-C45F-3FADBF3850F8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EDC3BAC9-B5F7-5689-5216-BE54B237827D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2455864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5">
            <a:extLst>
              <a:ext uri="{FF2B5EF4-FFF2-40B4-BE49-F238E27FC236}">
                <a16:creationId xmlns:a16="http://schemas.microsoft.com/office/drawing/2014/main" id="{BADD071C-96C3-B0D7-7BF9-D5D10694630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993DD737-0A4E-86D4-5C46-3720EAB5A8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944817"/>
            <a:ext cx="10515600" cy="869861"/>
          </a:xfrm>
        </p:spPr>
        <p:txBody>
          <a:bodyPr>
            <a:normAutofit/>
          </a:bodyPr>
          <a:lstStyle/>
          <a:p>
            <a:r>
              <a:rPr lang="zh-CN" altLang="en-US" sz="4000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（</a:t>
            </a:r>
            <a:r>
              <a:rPr lang="en-US" altLang="zh-CN" sz="4000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4000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）在程序中提前加载路线距离</a:t>
            </a:r>
            <a:endParaRPr lang="zh-CN" altLang="en-US" sz="4000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BCA30DA-41F1-F4AE-461E-79E91FF8011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pPr marR="0" lvl="1" rtl="0"/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根据上文所述，路线的坐标、距离信息是存储在本地的 </a:t>
            </a:r>
            <a:r>
              <a:rPr lang="en-US" altLang="zh-CN" sz="2600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.</a:t>
            </a:r>
            <a:r>
              <a:rPr lang="en-US" altLang="zh-CN" sz="2600" b="0" i="0" u="none" strike="noStrike" kern="100" baseline="0" dirty="0" err="1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json</a:t>
            </a:r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 文件中，并在初始化加载时读入内存的。而 </a:t>
            </a:r>
            <a:r>
              <a:rPr lang="en-US" altLang="zh-CN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Dijkstra </a:t>
            </a:r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算法需要的是一个以节点索引作为横、纵坐标的二维矩阵。一个坐标的值就是距离。</a:t>
            </a:r>
            <a:endParaRPr lang="en-US" altLang="zh-CN" sz="2600" b="0" i="0" u="none" strike="noStrike" kern="100" baseline="0" dirty="0">
              <a:solidFill>
                <a:srgbClr val="1F2328"/>
              </a:solidFill>
              <a:latin typeface="Segoe UI" panose="020B0502040204020203" pitchFamily="34" charset="0"/>
              <a:ea typeface="等线 Light" panose="02010600030101010101" pitchFamily="2" charset="-122"/>
            </a:endParaRPr>
          </a:p>
          <a:p>
            <a:pPr marR="0" lvl="1" rtl="0"/>
            <a:endParaRPr lang="zh-CN" altLang="en-US" sz="2600" b="0" i="0" u="none" strike="noStrike" kern="100" baseline="0" dirty="0">
              <a:solidFill>
                <a:srgbClr val="1F2328"/>
              </a:solidFill>
              <a:latin typeface="Segoe UI" panose="020B0502040204020203" pitchFamily="34" charset="0"/>
              <a:ea typeface="等线 Light" panose="02010600030101010101" pitchFamily="2" charset="-122"/>
            </a:endParaRPr>
          </a:p>
          <a:p>
            <a:pPr marR="0" lvl="1" rtl="0"/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比如 </a:t>
            </a:r>
            <a:r>
              <a:rPr lang="en-US" altLang="zh-CN" sz="2600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a[1][2]</a:t>
            </a:r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 点的值代表从索引为 </a:t>
            </a:r>
            <a:r>
              <a:rPr lang="en-US" altLang="zh-CN" sz="2600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1</a:t>
            </a:r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 的点出发，到索引为 </a:t>
            </a:r>
            <a:r>
              <a:rPr lang="en-US" altLang="zh-CN" sz="2600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2</a:t>
            </a:r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 的点距离为 </a:t>
            </a:r>
            <a:r>
              <a:rPr lang="en-US" altLang="zh-CN" sz="2600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a[1][2]</a:t>
            </a:r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 。</a:t>
            </a:r>
            <a:endParaRPr lang="en-US" altLang="zh-CN" sz="2600" b="0" i="0" u="none" strike="noStrike" kern="100" baseline="0" dirty="0">
              <a:solidFill>
                <a:srgbClr val="1F2328"/>
              </a:solidFill>
              <a:latin typeface="Segoe UI" panose="020B0502040204020203" pitchFamily="34" charset="0"/>
              <a:ea typeface="等线 Light" panose="02010600030101010101" pitchFamily="2" charset="-122"/>
            </a:endParaRPr>
          </a:p>
          <a:p>
            <a:pPr marR="0" lvl="1" rtl="0"/>
            <a:endParaRPr lang="zh-CN" altLang="en-US" sz="2600" b="0" i="0" u="none" strike="noStrike" kern="100" baseline="0" dirty="0">
              <a:solidFill>
                <a:srgbClr val="1F2328"/>
              </a:solidFill>
              <a:latin typeface="Segoe UI" panose="020B0502040204020203" pitchFamily="34" charset="0"/>
              <a:ea typeface="等线 Light" panose="02010600030101010101" pitchFamily="2" charset="-122"/>
            </a:endParaRPr>
          </a:p>
          <a:p>
            <a:pPr marR="0" lvl="1" rtl="0"/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如果这部分数据存在硬盘中，且不说前期需要通过 </a:t>
            </a:r>
            <a:r>
              <a:rPr lang="en-US" altLang="zh-CN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Python </a:t>
            </a:r>
            <a:r>
              <a:rPr lang="zh-CN" altLang="en-US" sz="2600" b="0" i="0" u="none" strike="noStrike" kern="100" baseline="0" dirty="0">
                <a:solidFill>
                  <a:srgbClr val="1F2328"/>
                </a:solidFill>
                <a:latin typeface="Segoe UI" panose="020B0502040204020203" pitchFamily="34" charset="0"/>
                <a:ea typeface="等线 Light" panose="02010600030101010101" pitchFamily="2" charset="-122"/>
              </a:rPr>
              <a:t>脚本生成这些数据，从硬盘中读取数据的速度也远不如直接从内存中读取。故我在项目中采用的方案是在初始化读取数据文件后，在内存中生成这个矩阵。</a:t>
            </a:r>
          </a:p>
          <a:p>
            <a:endParaRPr lang="zh-CN" altLang="en-US" sz="2600" dirty="0"/>
          </a:p>
        </p:txBody>
      </p:sp>
      <p:sp>
        <p:nvSpPr>
          <p:cNvPr id="4" name="箭头: 五边形 3">
            <a:extLst>
              <a:ext uri="{FF2B5EF4-FFF2-40B4-BE49-F238E27FC236}">
                <a16:creationId xmlns:a16="http://schemas.microsoft.com/office/drawing/2014/main" id="{15AD7961-577A-C272-41AD-A74A9DD051B4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102F8926-1379-4454-3CD2-A1A32076235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8651863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>
            <a:extLst>
              <a:ext uri="{FF2B5EF4-FFF2-40B4-BE49-F238E27FC236}">
                <a16:creationId xmlns:a16="http://schemas.microsoft.com/office/drawing/2014/main" id="{85880836-CB23-366F-A6F5-8A56EE5CD17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5659" y="168666"/>
            <a:ext cx="5428093" cy="6858000"/>
          </a:xfrm>
          <a:prstGeom prst="rect">
            <a:avLst/>
          </a:prstGeom>
        </p:spPr>
      </p:pic>
      <p:sp>
        <p:nvSpPr>
          <p:cNvPr id="18" name="矩形 17">
            <a:extLst>
              <a:ext uri="{FF2B5EF4-FFF2-40B4-BE49-F238E27FC236}">
                <a16:creationId xmlns:a16="http://schemas.microsoft.com/office/drawing/2014/main" id="{D0946114-6784-2F92-A9DD-820F88BABA29}"/>
              </a:ext>
            </a:extLst>
          </p:cNvPr>
          <p:cNvSpPr/>
          <p:nvPr/>
        </p:nvSpPr>
        <p:spPr>
          <a:xfrm>
            <a:off x="4581128" y="2405270"/>
            <a:ext cx="7077859" cy="1477348"/>
          </a:xfrm>
          <a:prstGeom prst="rect">
            <a:avLst/>
          </a:prstGeom>
          <a:solidFill>
            <a:srgbClr val="4472C4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矩形 11">
            <a:extLst>
              <a:ext uri="{FF2B5EF4-FFF2-40B4-BE49-F238E27FC236}">
                <a16:creationId xmlns:a16="http://schemas.microsoft.com/office/drawing/2014/main" id="{7FC97565-5E93-5911-730F-416D243CB0C0}"/>
              </a:ext>
            </a:extLst>
          </p:cNvPr>
          <p:cNvSpPr/>
          <p:nvPr/>
        </p:nvSpPr>
        <p:spPr>
          <a:xfrm>
            <a:off x="4897013" y="3944542"/>
            <a:ext cx="5007556" cy="108436"/>
          </a:xfrm>
          <a:prstGeom prst="rect">
            <a:avLst/>
          </a:prstGeom>
          <a:pattFill prst="solidDmnd">
            <a:fgClr>
              <a:srgbClr val="6F96BF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116D3934-9FDA-8A9E-76AC-12F73686738B}"/>
              </a:ext>
            </a:extLst>
          </p:cNvPr>
          <p:cNvSpPr/>
          <p:nvPr/>
        </p:nvSpPr>
        <p:spPr>
          <a:xfrm>
            <a:off x="4727913" y="2254416"/>
            <a:ext cx="7077859" cy="1477348"/>
          </a:xfrm>
          <a:prstGeom prst="rect">
            <a:avLst/>
          </a:prstGeom>
          <a:solidFill>
            <a:srgbClr val="6F96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矩形 9">
            <a:extLst>
              <a:ext uri="{FF2B5EF4-FFF2-40B4-BE49-F238E27FC236}">
                <a16:creationId xmlns:a16="http://schemas.microsoft.com/office/drawing/2014/main" id="{02153CAD-7209-FD93-7C5B-B97A48860F3D}"/>
              </a:ext>
            </a:extLst>
          </p:cNvPr>
          <p:cNvSpPr/>
          <p:nvPr/>
        </p:nvSpPr>
        <p:spPr>
          <a:xfrm>
            <a:off x="7267672" y="1960653"/>
            <a:ext cx="4202885" cy="117446"/>
          </a:xfrm>
          <a:prstGeom prst="rect">
            <a:avLst/>
          </a:prstGeom>
          <a:solidFill>
            <a:srgbClr val="4177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3EF51D5D-4C07-1E9A-C8DC-808A1C2C8EAC}"/>
              </a:ext>
            </a:extLst>
          </p:cNvPr>
          <p:cNvSpPr/>
          <p:nvPr/>
        </p:nvSpPr>
        <p:spPr>
          <a:xfrm>
            <a:off x="-8389" y="-1693"/>
            <a:ext cx="314048" cy="6859693"/>
          </a:xfrm>
          <a:prstGeom prst="rect">
            <a:avLst/>
          </a:prstGeom>
          <a:solidFill>
            <a:srgbClr val="4177BE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直角三角形 15">
            <a:extLst>
              <a:ext uri="{FF2B5EF4-FFF2-40B4-BE49-F238E27FC236}">
                <a16:creationId xmlns:a16="http://schemas.microsoft.com/office/drawing/2014/main" id="{7907BD62-67D5-B5CD-AD96-71AE08331D03}"/>
              </a:ext>
            </a:extLst>
          </p:cNvPr>
          <p:cNvSpPr/>
          <p:nvPr/>
        </p:nvSpPr>
        <p:spPr>
          <a:xfrm rot="8090927">
            <a:off x="10098606" y="1404150"/>
            <a:ext cx="1128551" cy="1155837"/>
          </a:xfrm>
          <a:prstGeom prst="rtTriangle">
            <a:avLst/>
          </a:prstGeom>
          <a:pattFill prst="wdDn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标题 3">
            <a:extLst>
              <a:ext uri="{FF2B5EF4-FFF2-40B4-BE49-F238E27FC236}">
                <a16:creationId xmlns:a16="http://schemas.microsoft.com/office/drawing/2014/main" id="{A505C0C0-69A9-B7D2-0410-62857032675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3984159" y="2428530"/>
            <a:ext cx="7821613" cy="1089529"/>
          </a:xfrm>
          <a:prstGeom prst="rect">
            <a:avLst/>
          </a:prstGeom>
          <a:solidFill>
            <a:schemeClr val="accent1">
              <a:lumMod val="20000"/>
              <a:lumOff val="80000"/>
            </a:schemeClr>
          </a:solidFill>
        </p:spPr>
        <p:txBody>
          <a:bodyPr wrap="square" lIns="91440" tIns="45720" rIns="91440" bIns="45720">
            <a:spAutoFit/>
          </a:bodyPr>
          <a:lstStyle/>
          <a:p>
            <a:pPr algn="ctr"/>
            <a:r>
              <a:rPr lang="en-US" altLang="zh-CN" sz="7200" b="1" i="1" dirty="0">
                <a:ln w="0"/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Thank you !</a:t>
            </a:r>
            <a:endParaRPr lang="zh-CN" altLang="en-US" sz="7200" b="1" i="1" dirty="0">
              <a:ln w="0"/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  <p:extLst>
      <p:ext uri="{BB962C8B-B14F-4D97-AF65-F5344CB8AC3E}">
        <p14:creationId xmlns:p14="http://schemas.microsoft.com/office/powerpoint/2010/main" val="16323924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1" name="图片 30">
            <a:extLst>
              <a:ext uri="{FF2B5EF4-FFF2-40B4-BE49-F238E27FC236}">
                <a16:creationId xmlns:a16="http://schemas.microsoft.com/office/drawing/2014/main" id="{056CF726-CC19-20D8-BC76-C5611A6F34DC}"/>
              </a:ext>
            </a:extLst>
          </p:cNvPr>
          <p:cNvPicPr>
            <a:picLocks noChangeAspect="1"/>
          </p:cNvPicPr>
          <p:nvPr/>
        </p:nvPicPr>
        <p:blipFill>
          <a:blip r:embed="rId3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10" name="矩形 9">
            <a:extLst>
              <a:ext uri="{FF2B5EF4-FFF2-40B4-BE49-F238E27FC236}">
                <a16:creationId xmlns:a16="http://schemas.microsoft.com/office/drawing/2014/main" id="{EE36DDA6-4167-4D30-CB09-CA0E01541195}"/>
              </a:ext>
            </a:extLst>
          </p:cNvPr>
          <p:cNvSpPr/>
          <p:nvPr/>
        </p:nvSpPr>
        <p:spPr>
          <a:xfrm flipV="1">
            <a:off x="3972275" y="304235"/>
            <a:ext cx="7601033" cy="7258588"/>
          </a:xfrm>
          <a:prstGeom prst="rect">
            <a:avLst/>
          </a:prstGeom>
          <a:pattFill prst="solidDmnd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2805E8AB-0E8A-3D43-6E2D-8D9A74DC8209}"/>
              </a:ext>
            </a:extLst>
          </p:cNvPr>
          <p:cNvSpPr/>
          <p:nvPr/>
        </p:nvSpPr>
        <p:spPr>
          <a:xfrm flipV="1">
            <a:off x="4179183" y="-147069"/>
            <a:ext cx="7601033" cy="7258588"/>
          </a:xfrm>
          <a:prstGeom prst="rect">
            <a:avLst/>
          </a:prstGeom>
          <a:solidFill>
            <a:srgbClr val="6F96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矩形 7">
            <a:extLst>
              <a:ext uri="{FF2B5EF4-FFF2-40B4-BE49-F238E27FC236}">
                <a16:creationId xmlns:a16="http://schemas.microsoft.com/office/drawing/2014/main" id="{07953872-3ED6-4823-6E00-2710AFE35A89}"/>
              </a:ext>
            </a:extLst>
          </p:cNvPr>
          <p:cNvSpPr/>
          <p:nvPr/>
        </p:nvSpPr>
        <p:spPr>
          <a:xfrm>
            <a:off x="4753243" y="266938"/>
            <a:ext cx="3521793" cy="723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标题 1">
            <a:extLst>
              <a:ext uri="{FF2B5EF4-FFF2-40B4-BE49-F238E27FC236}">
                <a16:creationId xmlns:a16="http://schemas.microsoft.com/office/drawing/2014/main" id="{D5880217-C7F6-5E9A-11BE-ACACFF8004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918449" y="341798"/>
            <a:ext cx="3441780" cy="642944"/>
          </a:xfrm>
        </p:spPr>
        <p:txBody>
          <a:bodyPr>
            <a:normAutofit fontScale="90000"/>
          </a:bodyPr>
          <a:lstStyle/>
          <a:p>
            <a:r>
              <a:rPr lang="en-US" altLang="zh-CN" b="1" dirty="0">
                <a:solidFill>
                  <a:srgbClr val="4472C4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Content </a:t>
            </a:r>
            <a:r>
              <a:rPr lang="zh-CN" altLang="en-US" b="1" dirty="0">
                <a:solidFill>
                  <a:srgbClr val="4472C4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目录</a:t>
            </a:r>
          </a:p>
        </p:txBody>
      </p:sp>
      <p:sp>
        <p:nvSpPr>
          <p:cNvPr id="9" name="矩形 8">
            <a:extLst>
              <a:ext uri="{FF2B5EF4-FFF2-40B4-BE49-F238E27FC236}">
                <a16:creationId xmlns:a16="http://schemas.microsoft.com/office/drawing/2014/main" id="{FBE126C8-92BB-1E7D-E694-00160900AA32}"/>
              </a:ext>
            </a:extLst>
          </p:cNvPr>
          <p:cNvSpPr/>
          <p:nvPr/>
        </p:nvSpPr>
        <p:spPr>
          <a:xfrm flipV="1">
            <a:off x="4753243" y="990422"/>
            <a:ext cx="7335140" cy="85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bg1"/>
              </a:solidFill>
            </a:endParaRPr>
          </a:p>
        </p:txBody>
      </p:sp>
      <p:sp>
        <p:nvSpPr>
          <p:cNvPr id="5" name="箭头: 五边形 4">
            <a:extLst>
              <a:ext uri="{FF2B5EF4-FFF2-40B4-BE49-F238E27FC236}">
                <a16:creationId xmlns:a16="http://schemas.microsoft.com/office/drawing/2014/main" id="{AF0C7B5F-C31A-6501-33C8-8BD291AE70CA}"/>
              </a:ext>
            </a:extLst>
          </p:cNvPr>
          <p:cNvSpPr/>
          <p:nvPr/>
        </p:nvSpPr>
        <p:spPr>
          <a:xfrm rot="10800000">
            <a:off x="10563622" y="136907"/>
            <a:ext cx="1623700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矩形 12">
            <a:extLst>
              <a:ext uri="{FF2B5EF4-FFF2-40B4-BE49-F238E27FC236}">
                <a16:creationId xmlns:a16="http://schemas.microsoft.com/office/drawing/2014/main" id="{66EEA106-A9C8-4F4D-E610-83C9587D2B77}"/>
              </a:ext>
            </a:extLst>
          </p:cNvPr>
          <p:cNvSpPr/>
          <p:nvPr/>
        </p:nvSpPr>
        <p:spPr>
          <a:xfrm>
            <a:off x="5323951" y="1935188"/>
            <a:ext cx="445856" cy="471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958B696D-3C74-75DC-82AA-2BADA121AF8C}"/>
              </a:ext>
            </a:extLst>
          </p:cNvPr>
          <p:cNvSpPr/>
          <p:nvPr/>
        </p:nvSpPr>
        <p:spPr>
          <a:xfrm>
            <a:off x="5231781" y="3603544"/>
            <a:ext cx="445856" cy="471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矩形 14">
            <a:extLst>
              <a:ext uri="{FF2B5EF4-FFF2-40B4-BE49-F238E27FC236}">
                <a16:creationId xmlns:a16="http://schemas.microsoft.com/office/drawing/2014/main" id="{F1ECA93B-22A5-4E38-4CEB-07BC99DCF021}"/>
              </a:ext>
            </a:extLst>
          </p:cNvPr>
          <p:cNvSpPr/>
          <p:nvPr/>
        </p:nvSpPr>
        <p:spPr>
          <a:xfrm>
            <a:off x="5330720" y="5478477"/>
            <a:ext cx="445856" cy="471517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7" name="矩形 16">
            <a:extLst>
              <a:ext uri="{FF2B5EF4-FFF2-40B4-BE49-F238E27FC236}">
                <a16:creationId xmlns:a16="http://schemas.microsoft.com/office/drawing/2014/main" id="{10252645-E458-5ABE-1D5B-D1518708F9E4}"/>
              </a:ext>
            </a:extLst>
          </p:cNvPr>
          <p:cNvSpPr/>
          <p:nvPr/>
        </p:nvSpPr>
        <p:spPr>
          <a:xfrm>
            <a:off x="5405823" y="1814764"/>
            <a:ext cx="445856" cy="471517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03612C20-7AB6-78A4-D244-368BD2140ABA}"/>
              </a:ext>
            </a:extLst>
          </p:cNvPr>
          <p:cNvSpPr/>
          <p:nvPr/>
        </p:nvSpPr>
        <p:spPr>
          <a:xfrm>
            <a:off x="5330720" y="3510405"/>
            <a:ext cx="445856" cy="471517"/>
          </a:xfrm>
          <a:prstGeom prst="rect">
            <a:avLst/>
          </a:prstGeom>
          <a:pattFill prst="dkHorz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矩形 18">
            <a:extLst>
              <a:ext uri="{FF2B5EF4-FFF2-40B4-BE49-F238E27FC236}">
                <a16:creationId xmlns:a16="http://schemas.microsoft.com/office/drawing/2014/main" id="{0FD3F810-40BF-7958-A9F0-50A5E50CC763}"/>
              </a:ext>
            </a:extLst>
          </p:cNvPr>
          <p:cNvSpPr/>
          <p:nvPr/>
        </p:nvSpPr>
        <p:spPr>
          <a:xfrm>
            <a:off x="5412592" y="5352894"/>
            <a:ext cx="445856" cy="471517"/>
          </a:xfrm>
          <a:prstGeom prst="rect">
            <a:avLst/>
          </a:prstGeom>
          <a:pattFill prst="wdDn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矩形 20">
            <a:extLst>
              <a:ext uri="{FF2B5EF4-FFF2-40B4-BE49-F238E27FC236}">
                <a16:creationId xmlns:a16="http://schemas.microsoft.com/office/drawing/2014/main" id="{940696B2-B3C1-9592-5BF9-433150F15CDD}"/>
              </a:ext>
            </a:extLst>
          </p:cNvPr>
          <p:cNvSpPr/>
          <p:nvPr/>
        </p:nvSpPr>
        <p:spPr>
          <a:xfrm>
            <a:off x="5856558" y="1554019"/>
            <a:ext cx="5309374" cy="723484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矩形 21">
            <a:extLst>
              <a:ext uri="{FF2B5EF4-FFF2-40B4-BE49-F238E27FC236}">
                <a16:creationId xmlns:a16="http://schemas.microsoft.com/office/drawing/2014/main" id="{2208C737-3617-AE77-1D45-C44739A824EC}"/>
              </a:ext>
            </a:extLst>
          </p:cNvPr>
          <p:cNvSpPr/>
          <p:nvPr/>
        </p:nvSpPr>
        <p:spPr>
          <a:xfrm>
            <a:off x="5776576" y="3258438"/>
            <a:ext cx="5309374" cy="723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矩形 22">
            <a:extLst>
              <a:ext uri="{FF2B5EF4-FFF2-40B4-BE49-F238E27FC236}">
                <a16:creationId xmlns:a16="http://schemas.microsoft.com/office/drawing/2014/main" id="{DE2B2A5D-8F19-D043-5DF2-32BF4F8868C9}"/>
              </a:ext>
            </a:extLst>
          </p:cNvPr>
          <p:cNvSpPr/>
          <p:nvPr/>
        </p:nvSpPr>
        <p:spPr>
          <a:xfrm>
            <a:off x="5856558" y="5089125"/>
            <a:ext cx="5309374" cy="72348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2" name="标题 1">
            <a:extLst>
              <a:ext uri="{FF2B5EF4-FFF2-40B4-BE49-F238E27FC236}">
                <a16:creationId xmlns:a16="http://schemas.microsoft.com/office/drawing/2014/main" id="{6ADF9E4D-7A0A-B37E-BC75-6265A731E80A}"/>
              </a:ext>
            </a:extLst>
          </p:cNvPr>
          <p:cNvSpPr txBox="1">
            <a:spLocks/>
          </p:cNvSpPr>
          <p:nvPr/>
        </p:nvSpPr>
        <p:spPr>
          <a:xfrm>
            <a:off x="6054498" y="1736304"/>
            <a:ext cx="3078554" cy="471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4472C4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Part1 </a:t>
            </a:r>
            <a:r>
              <a:rPr lang="zh-CN" altLang="en-US" sz="2400" b="1" dirty="0">
                <a:solidFill>
                  <a:srgbClr val="4472C4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项目运行展示</a:t>
            </a:r>
          </a:p>
        </p:txBody>
      </p:sp>
      <p:sp>
        <p:nvSpPr>
          <p:cNvPr id="28" name="标题 1">
            <a:extLst>
              <a:ext uri="{FF2B5EF4-FFF2-40B4-BE49-F238E27FC236}">
                <a16:creationId xmlns:a16="http://schemas.microsoft.com/office/drawing/2014/main" id="{18F47CF8-3F45-090B-C056-6C18E6BF093D}"/>
              </a:ext>
            </a:extLst>
          </p:cNvPr>
          <p:cNvSpPr txBox="1">
            <a:spLocks/>
          </p:cNvSpPr>
          <p:nvPr/>
        </p:nvSpPr>
        <p:spPr>
          <a:xfrm>
            <a:off x="6014654" y="3418056"/>
            <a:ext cx="3078554" cy="471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4472C4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Part2 </a:t>
            </a:r>
            <a:r>
              <a:rPr lang="zh-CN" altLang="en-US" sz="2400" b="1" dirty="0">
                <a:solidFill>
                  <a:srgbClr val="4472C4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项目概述</a:t>
            </a:r>
          </a:p>
        </p:txBody>
      </p:sp>
      <p:sp>
        <p:nvSpPr>
          <p:cNvPr id="29" name="标题 1">
            <a:extLst>
              <a:ext uri="{FF2B5EF4-FFF2-40B4-BE49-F238E27FC236}">
                <a16:creationId xmlns:a16="http://schemas.microsoft.com/office/drawing/2014/main" id="{90736D26-C4E5-9985-7640-711BE2E314BF}"/>
              </a:ext>
            </a:extLst>
          </p:cNvPr>
          <p:cNvSpPr txBox="1">
            <a:spLocks/>
          </p:cNvSpPr>
          <p:nvPr/>
        </p:nvSpPr>
        <p:spPr>
          <a:xfrm>
            <a:off x="6065356" y="5190742"/>
            <a:ext cx="3078554" cy="471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2400" b="1" dirty="0">
                <a:solidFill>
                  <a:srgbClr val="4472C4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Part3 </a:t>
            </a:r>
            <a:r>
              <a:rPr lang="zh-CN" altLang="en-US" sz="2400" b="1" dirty="0">
                <a:solidFill>
                  <a:srgbClr val="4472C4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个人陈述</a:t>
            </a:r>
          </a:p>
        </p:txBody>
      </p:sp>
    </p:spTree>
    <p:extLst>
      <p:ext uri="{BB962C8B-B14F-4D97-AF65-F5344CB8AC3E}">
        <p14:creationId xmlns:p14="http://schemas.microsoft.com/office/powerpoint/2010/main" val="270890074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36FBC45-7F41-C113-6651-AF118F71527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BFA064F-1A5E-611B-DC4F-E6945A5FA165}"/>
              </a:ext>
            </a:extLst>
          </p:cNvPr>
          <p:cNvSpPr/>
          <p:nvPr/>
        </p:nvSpPr>
        <p:spPr>
          <a:xfrm flipV="1">
            <a:off x="3279298" y="2280102"/>
            <a:ext cx="7601033" cy="1834698"/>
          </a:xfrm>
          <a:custGeom>
            <a:avLst/>
            <a:gdLst>
              <a:gd name="connsiteX0" fmla="*/ 0 w 7601033"/>
              <a:gd name="connsiteY0" fmla="*/ 0 h 7258588"/>
              <a:gd name="connsiteX1" fmla="*/ 7601033 w 7601033"/>
              <a:gd name="connsiteY1" fmla="*/ 0 h 7258588"/>
              <a:gd name="connsiteX2" fmla="*/ 7601033 w 7601033"/>
              <a:gd name="connsiteY2" fmla="*/ 7258588 h 7258588"/>
              <a:gd name="connsiteX3" fmla="*/ 0 w 7601033"/>
              <a:gd name="connsiteY3" fmla="*/ 7258588 h 7258588"/>
              <a:gd name="connsiteX4" fmla="*/ 0 w 7601033"/>
              <a:gd name="connsiteY4" fmla="*/ 0 h 7258588"/>
              <a:gd name="connsiteX0" fmla="*/ 0 w 7601033"/>
              <a:gd name="connsiteY0" fmla="*/ 0 h 7258589"/>
              <a:gd name="connsiteX1" fmla="*/ 7601033 w 7601033"/>
              <a:gd name="connsiteY1" fmla="*/ 0 h 7258589"/>
              <a:gd name="connsiteX2" fmla="*/ 7601033 w 7601033"/>
              <a:gd name="connsiteY2" fmla="*/ 7258588 h 7258589"/>
              <a:gd name="connsiteX3" fmla="*/ 3720217 w 7601033"/>
              <a:gd name="connsiteY3" fmla="*/ 5828819 h 7258589"/>
              <a:gd name="connsiteX4" fmla="*/ 0 w 7601033"/>
              <a:gd name="connsiteY4" fmla="*/ 7258588 h 7258589"/>
              <a:gd name="connsiteX5" fmla="*/ 0 w 7601033"/>
              <a:gd name="connsiteY5" fmla="*/ 0 h 7258589"/>
              <a:gd name="connsiteX0" fmla="*/ 0 w 7601033"/>
              <a:gd name="connsiteY0" fmla="*/ 0 h 7258589"/>
              <a:gd name="connsiteX1" fmla="*/ 7601033 w 7601033"/>
              <a:gd name="connsiteY1" fmla="*/ 0 h 7258589"/>
              <a:gd name="connsiteX2" fmla="*/ 7601033 w 7601033"/>
              <a:gd name="connsiteY2" fmla="*/ 7258588 h 7258589"/>
              <a:gd name="connsiteX3" fmla="*/ 3720217 w 7601033"/>
              <a:gd name="connsiteY3" fmla="*/ 5828819 h 7258589"/>
              <a:gd name="connsiteX4" fmla="*/ 0 w 7601033"/>
              <a:gd name="connsiteY4" fmla="*/ 5810788 h 7258589"/>
              <a:gd name="connsiteX5" fmla="*/ 0 w 7601033"/>
              <a:gd name="connsiteY5" fmla="*/ 0 h 7258589"/>
              <a:gd name="connsiteX0" fmla="*/ 0 w 7601033"/>
              <a:gd name="connsiteY0" fmla="*/ 0 h 5828819"/>
              <a:gd name="connsiteX1" fmla="*/ 7601033 w 7601033"/>
              <a:gd name="connsiteY1" fmla="*/ 0 h 5828819"/>
              <a:gd name="connsiteX2" fmla="*/ 7601033 w 7601033"/>
              <a:gd name="connsiteY2" fmla="*/ 5798088 h 5828819"/>
              <a:gd name="connsiteX3" fmla="*/ 3720217 w 7601033"/>
              <a:gd name="connsiteY3" fmla="*/ 5828819 h 5828819"/>
              <a:gd name="connsiteX4" fmla="*/ 0 w 7601033"/>
              <a:gd name="connsiteY4" fmla="*/ 5810788 h 5828819"/>
              <a:gd name="connsiteX5" fmla="*/ 0 w 7601033"/>
              <a:gd name="connsiteY5" fmla="*/ 0 h 5828819"/>
              <a:gd name="connsiteX0" fmla="*/ 0 w 7601033"/>
              <a:gd name="connsiteY0" fmla="*/ 0 h 5828819"/>
              <a:gd name="connsiteX1" fmla="*/ 7601033 w 7601033"/>
              <a:gd name="connsiteY1" fmla="*/ 0 h 5828819"/>
              <a:gd name="connsiteX2" fmla="*/ 7575633 w 7601033"/>
              <a:gd name="connsiteY2" fmla="*/ 5823488 h 5828819"/>
              <a:gd name="connsiteX3" fmla="*/ 3720217 w 7601033"/>
              <a:gd name="connsiteY3" fmla="*/ 5828819 h 5828819"/>
              <a:gd name="connsiteX4" fmla="*/ 0 w 7601033"/>
              <a:gd name="connsiteY4" fmla="*/ 5810788 h 5828819"/>
              <a:gd name="connsiteX5" fmla="*/ 0 w 7601033"/>
              <a:gd name="connsiteY5" fmla="*/ 0 h 5828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01033" h="5828819">
                <a:moveTo>
                  <a:pt x="0" y="0"/>
                </a:moveTo>
                <a:lnTo>
                  <a:pt x="7601033" y="0"/>
                </a:lnTo>
                <a:lnTo>
                  <a:pt x="7575633" y="5823488"/>
                </a:lnTo>
                <a:lnTo>
                  <a:pt x="3720217" y="5828819"/>
                </a:lnTo>
                <a:lnTo>
                  <a:pt x="0" y="5810788"/>
                </a:lnTo>
                <a:lnTo>
                  <a:pt x="0" y="0"/>
                </a:lnTo>
                <a:close/>
              </a:path>
            </a:pathLst>
          </a:custGeom>
          <a:solidFill>
            <a:srgbClr val="6F96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五边形 9">
            <a:extLst>
              <a:ext uri="{FF2B5EF4-FFF2-40B4-BE49-F238E27FC236}">
                <a16:creationId xmlns:a16="http://schemas.microsoft.com/office/drawing/2014/main" id="{7C3AF860-9847-3329-ECCD-32286ED97B74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88CF391-476F-7FF6-8238-5D41A4BBC2BE}"/>
              </a:ext>
            </a:extLst>
          </p:cNvPr>
          <p:cNvSpPr/>
          <p:nvPr/>
        </p:nvSpPr>
        <p:spPr>
          <a:xfrm>
            <a:off x="3530553" y="2833694"/>
            <a:ext cx="1000682" cy="96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4BA58E8-85B3-70B6-27C4-FF5D3C8BA69A}"/>
              </a:ext>
            </a:extLst>
          </p:cNvPr>
          <p:cNvSpPr/>
          <p:nvPr/>
        </p:nvSpPr>
        <p:spPr>
          <a:xfrm>
            <a:off x="3612425" y="2713270"/>
            <a:ext cx="1000682" cy="967725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211411E9-04B6-425A-25B0-B80092716934}"/>
              </a:ext>
            </a:extLst>
          </p:cNvPr>
          <p:cNvSpPr txBox="1">
            <a:spLocks/>
          </p:cNvSpPr>
          <p:nvPr/>
        </p:nvSpPr>
        <p:spPr>
          <a:xfrm>
            <a:off x="4967652" y="2358126"/>
            <a:ext cx="5061628" cy="14879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500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Part1 </a:t>
            </a:r>
            <a:r>
              <a:rPr lang="zh-CN" altLang="en-US" sz="3500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项目运行展示</a:t>
            </a: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51FB0930-F8EB-7EF6-C7E5-1962BEAF736B}"/>
              </a:ext>
            </a:extLst>
          </p:cNvPr>
          <p:cNvSpPr txBox="1">
            <a:spLocks/>
          </p:cNvSpPr>
          <p:nvPr/>
        </p:nvSpPr>
        <p:spPr>
          <a:xfrm>
            <a:off x="5100254" y="2996192"/>
            <a:ext cx="3078554" cy="471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b="1" dirty="0">
              <a:solidFill>
                <a:srgbClr val="4472C4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0EDB12F4-8AB9-1053-953B-BC1C5230F060}"/>
              </a:ext>
            </a:extLst>
          </p:cNvPr>
          <p:cNvSpPr txBox="1">
            <a:spLocks/>
          </p:cNvSpPr>
          <p:nvPr/>
        </p:nvSpPr>
        <p:spPr>
          <a:xfrm>
            <a:off x="6065356" y="5190742"/>
            <a:ext cx="3078554" cy="471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b="1" dirty="0">
              <a:solidFill>
                <a:srgbClr val="4472C4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9AB865A5-18E6-1255-D078-A8339DC55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0988370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图片 3">
            <a:extLst>
              <a:ext uri="{FF2B5EF4-FFF2-40B4-BE49-F238E27FC236}">
                <a16:creationId xmlns:a16="http://schemas.microsoft.com/office/drawing/2014/main" id="{336FBC45-7F41-C113-6651-AF118F71527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6" name="矩形 5">
            <a:extLst>
              <a:ext uri="{FF2B5EF4-FFF2-40B4-BE49-F238E27FC236}">
                <a16:creationId xmlns:a16="http://schemas.microsoft.com/office/drawing/2014/main" id="{6BFA064F-1A5E-611B-DC4F-E6945A5FA165}"/>
              </a:ext>
            </a:extLst>
          </p:cNvPr>
          <p:cNvSpPr/>
          <p:nvPr/>
        </p:nvSpPr>
        <p:spPr>
          <a:xfrm flipV="1">
            <a:off x="3279298" y="2280102"/>
            <a:ext cx="7601033" cy="1834698"/>
          </a:xfrm>
          <a:custGeom>
            <a:avLst/>
            <a:gdLst>
              <a:gd name="connsiteX0" fmla="*/ 0 w 7601033"/>
              <a:gd name="connsiteY0" fmla="*/ 0 h 7258588"/>
              <a:gd name="connsiteX1" fmla="*/ 7601033 w 7601033"/>
              <a:gd name="connsiteY1" fmla="*/ 0 h 7258588"/>
              <a:gd name="connsiteX2" fmla="*/ 7601033 w 7601033"/>
              <a:gd name="connsiteY2" fmla="*/ 7258588 h 7258588"/>
              <a:gd name="connsiteX3" fmla="*/ 0 w 7601033"/>
              <a:gd name="connsiteY3" fmla="*/ 7258588 h 7258588"/>
              <a:gd name="connsiteX4" fmla="*/ 0 w 7601033"/>
              <a:gd name="connsiteY4" fmla="*/ 0 h 7258588"/>
              <a:gd name="connsiteX0" fmla="*/ 0 w 7601033"/>
              <a:gd name="connsiteY0" fmla="*/ 0 h 7258589"/>
              <a:gd name="connsiteX1" fmla="*/ 7601033 w 7601033"/>
              <a:gd name="connsiteY1" fmla="*/ 0 h 7258589"/>
              <a:gd name="connsiteX2" fmla="*/ 7601033 w 7601033"/>
              <a:gd name="connsiteY2" fmla="*/ 7258588 h 7258589"/>
              <a:gd name="connsiteX3" fmla="*/ 3720217 w 7601033"/>
              <a:gd name="connsiteY3" fmla="*/ 5828819 h 7258589"/>
              <a:gd name="connsiteX4" fmla="*/ 0 w 7601033"/>
              <a:gd name="connsiteY4" fmla="*/ 7258588 h 7258589"/>
              <a:gd name="connsiteX5" fmla="*/ 0 w 7601033"/>
              <a:gd name="connsiteY5" fmla="*/ 0 h 7258589"/>
              <a:gd name="connsiteX0" fmla="*/ 0 w 7601033"/>
              <a:gd name="connsiteY0" fmla="*/ 0 h 7258589"/>
              <a:gd name="connsiteX1" fmla="*/ 7601033 w 7601033"/>
              <a:gd name="connsiteY1" fmla="*/ 0 h 7258589"/>
              <a:gd name="connsiteX2" fmla="*/ 7601033 w 7601033"/>
              <a:gd name="connsiteY2" fmla="*/ 7258588 h 7258589"/>
              <a:gd name="connsiteX3" fmla="*/ 3720217 w 7601033"/>
              <a:gd name="connsiteY3" fmla="*/ 5828819 h 7258589"/>
              <a:gd name="connsiteX4" fmla="*/ 0 w 7601033"/>
              <a:gd name="connsiteY4" fmla="*/ 5810788 h 7258589"/>
              <a:gd name="connsiteX5" fmla="*/ 0 w 7601033"/>
              <a:gd name="connsiteY5" fmla="*/ 0 h 7258589"/>
              <a:gd name="connsiteX0" fmla="*/ 0 w 7601033"/>
              <a:gd name="connsiteY0" fmla="*/ 0 h 5828819"/>
              <a:gd name="connsiteX1" fmla="*/ 7601033 w 7601033"/>
              <a:gd name="connsiteY1" fmla="*/ 0 h 5828819"/>
              <a:gd name="connsiteX2" fmla="*/ 7601033 w 7601033"/>
              <a:gd name="connsiteY2" fmla="*/ 5798088 h 5828819"/>
              <a:gd name="connsiteX3" fmla="*/ 3720217 w 7601033"/>
              <a:gd name="connsiteY3" fmla="*/ 5828819 h 5828819"/>
              <a:gd name="connsiteX4" fmla="*/ 0 w 7601033"/>
              <a:gd name="connsiteY4" fmla="*/ 5810788 h 5828819"/>
              <a:gd name="connsiteX5" fmla="*/ 0 w 7601033"/>
              <a:gd name="connsiteY5" fmla="*/ 0 h 5828819"/>
              <a:gd name="connsiteX0" fmla="*/ 0 w 7601033"/>
              <a:gd name="connsiteY0" fmla="*/ 0 h 5828819"/>
              <a:gd name="connsiteX1" fmla="*/ 7601033 w 7601033"/>
              <a:gd name="connsiteY1" fmla="*/ 0 h 5828819"/>
              <a:gd name="connsiteX2" fmla="*/ 7575633 w 7601033"/>
              <a:gd name="connsiteY2" fmla="*/ 5823488 h 5828819"/>
              <a:gd name="connsiteX3" fmla="*/ 3720217 w 7601033"/>
              <a:gd name="connsiteY3" fmla="*/ 5828819 h 5828819"/>
              <a:gd name="connsiteX4" fmla="*/ 0 w 7601033"/>
              <a:gd name="connsiteY4" fmla="*/ 5810788 h 5828819"/>
              <a:gd name="connsiteX5" fmla="*/ 0 w 7601033"/>
              <a:gd name="connsiteY5" fmla="*/ 0 h 582881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7601033" h="5828819">
                <a:moveTo>
                  <a:pt x="0" y="0"/>
                </a:moveTo>
                <a:lnTo>
                  <a:pt x="7601033" y="0"/>
                </a:lnTo>
                <a:lnTo>
                  <a:pt x="7575633" y="5823488"/>
                </a:lnTo>
                <a:lnTo>
                  <a:pt x="3720217" y="5828819"/>
                </a:lnTo>
                <a:lnTo>
                  <a:pt x="0" y="5810788"/>
                </a:lnTo>
                <a:lnTo>
                  <a:pt x="0" y="0"/>
                </a:lnTo>
                <a:close/>
              </a:path>
            </a:pathLst>
          </a:custGeom>
          <a:solidFill>
            <a:srgbClr val="6F96BF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箭头: 五边形 9">
            <a:extLst>
              <a:ext uri="{FF2B5EF4-FFF2-40B4-BE49-F238E27FC236}">
                <a16:creationId xmlns:a16="http://schemas.microsoft.com/office/drawing/2014/main" id="{7C3AF860-9847-3329-ECCD-32286ED97B74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1" name="矩形 10">
            <a:extLst>
              <a:ext uri="{FF2B5EF4-FFF2-40B4-BE49-F238E27FC236}">
                <a16:creationId xmlns:a16="http://schemas.microsoft.com/office/drawing/2014/main" id="{688CF391-476F-7FF6-8238-5D41A4BBC2BE}"/>
              </a:ext>
            </a:extLst>
          </p:cNvPr>
          <p:cNvSpPr/>
          <p:nvPr/>
        </p:nvSpPr>
        <p:spPr>
          <a:xfrm>
            <a:off x="3530553" y="2833694"/>
            <a:ext cx="1000682" cy="967725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84BA58E8-85B3-70B6-27C4-FF5D3C8BA69A}"/>
              </a:ext>
            </a:extLst>
          </p:cNvPr>
          <p:cNvSpPr/>
          <p:nvPr/>
        </p:nvSpPr>
        <p:spPr>
          <a:xfrm>
            <a:off x="3612425" y="2713270"/>
            <a:ext cx="1000682" cy="967725"/>
          </a:xfrm>
          <a:prstGeom prst="rect">
            <a:avLst/>
          </a:prstGeom>
          <a:pattFill prst="wdUpDiag">
            <a:fgClr>
              <a:schemeClr val="accent1"/>
            </a:fgClr>
            <a:bgClr>
              <a:schemeClr val="bg1"/>
            </a:bgClr>
          </a:patt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0" name="标题 1">
            <a:extLst>
              <a:ext uri="{FF2B5EF4-FFF2-40B4-BE49-F238E27FC236}">
                <a16:creationId xmlns:a16="http://schemas.microsoft.com/office/drawing/2014/main" id="{211411E9-04B6-425A-25B0-B80092716934}"/>
              </a:ext>
            </a:extLst>
          </p:cNvPr>
          <p:cNvSpPr txBox="1">
            <a:spLocks/>
          </p:cNvSpPr>
          <p:nvPr/>
        </p:nvSpPr>
        <p:spPr>
          <a:xfrm>
            <a:off x="4967652" y="2358126"/>
            <a:ext cx="5061628" cy="14879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altLang="zh-CN" sz="3500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Part2 </a:t>
            </a:r>
            <a:r>
              <a:rPr lang="zh-CN" altLang="en-US" sz="3500" b="1" dirty="0">
                <a:solidFill>
                  <a:srgbClr val="FFFF00"/>
                </a:solidFill>
                <a:latin typeface="华文中宋" panose="02010600040101010101" pitchFamily="2" charset="-122"/>
                <a:ea typeface="华文中宋" panose="02010600040101010101" pitchFamily="2" charset="-122"/>
              </a:rPr>
              <a:t>项目概述与实现</a:t>
            </a:r>
          </a:p>
        </p:txBody>
      </p:sp>
      <p:sp>
        <p:nvSpPr>
          <p:cNvPr id="21" name="标题 1">
            <a:extLst>
              <a:ext uri="{FF2B5EF4-FFF2-40B4-BE49-F238E27FC236}">
                <a16:creationId xmlns:a16="http://schemas.microsoft.com/office/drawing/2014/main" id="{51FB0930-F8EB-7EF6-C7E5-1962BEAF736B}"/>
              </a:ext>
            </a:extLst>
          </p:cNvPr>
          <p:cNvSpPr txBox="1">
            <a:spLocks/>
          </p:cNvSpPr>
          <p:nvPr/>
        </p:nvSpPr>
        <p:spPr>
          <a:xfrm>
            <a:off x="5100254" y="2996192"/>
            <a:ext cx="3078554" cy="471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b="1" dirty="0">
              <a:solidFill>
                <a:srgbClr val="4472C4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sp>
        <p:nvSpPr>
          <p:cNvPr id="22" name="标题 1">
            <a:extLst>
              <a:ext uri="{FF2B5EF4-FFF2-40B4-BE49-F238E27FC236}">
                <a16:creationId xmlns:a16="http://schemas.microsoft.com/office/drawing/2014/main" id="{0EDB12F4-8AB9-1053-953B-BC1C5230F060}"/>
              </a:ext>
            </a:extLst>
          </p:cNvPr>
          <p:cNvSpPr txBox="1">
            <a:spLocks/>
          </p:cNvSpPr>
          <p:nvPr/>
        </p:nvSpPr>
        <p:spPr>
          <a:xfrm>
            <a:off x="6065356" y="5190742"/>
            <a:ext cx="3078554" cy="471517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endParaRPr lang="zh-CN" altLang="en-US" sz="2400" b="1" dirty="0">
              <a:solidFill>
                <a:srgbClr val="4472C4"/>
              </a:solidFill>
              <a:latin typeface="华文中宋" panose="02010600040101010101" pitchFamily="2" charset="-122"/>
              <a:ea typeface="华文中宋" panose="02010600040101010101" pitchFamily="2" charset="-122"/>
            </a:endParaRPr>
          </a:p>
        </p:txBody>
      </p:sp>
      <p:pic>
        <p:nvPicPr>
          <p:cNvPr id="25" name="图片 24">
            <a:extLst>
              <a:ext uri="{FF2B5EF4-FFF2-40B4-BE49-F238E27FC236}">
                <a16:creationId xmlns:a16="http://schemas.microsoft.com/office/drawing/2014/main" id="{9AB865A5-18E6-1255-D078-A8339DC557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92086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3821F32A-FB3C-45E2-7AC4-7A6AABEF7B1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7F550601-21D4-4B65-7932-96208E7FF94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80059" y="180459"/>
            <a:ext cx="10515600" cy="1325563"/>
          </a:xfrm>
        </p:spPr>
        <p:txBody>
          <a:bodyPr>
            <a:normAutofit/>
          </a:bodyPr>
          <a:lstStyle/>
          <a:p>
            <a:pPr marL="457200" lvl="1" algn="l" rtl="0">
              <a:lnSpc>
                <a:spcPct val="90000"/>
              </a:lnSpc>
              <a:spcBef>
                <a:spcPts val="500"/>
              </a:spcBef>
            </a:pPr>
            <a:r>
              <a:rPr lang="en-US" altLang="zh-CN" sz="4400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j-cs"/>
              </a:rPr>
              <a:t>1. </a:t>
            </a:r>
            <a:r>
              <a:rPr lang="zh-CN" altLang="en-US" sz="4400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j-cs"/>
              </a:rPr>
              <a:t>图形化界面设计和实现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CC521BC9-5727-697B-8B97-25B88F894FF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07719" y="1849541"/>
            <a:ext cx="11376561" cy="5008459"/>
          </a:xfrm>
        </p:spPr>
        <p:txBody>
          <a:bodyPr>
            <a:normAutofit lnSpcReduction="10000"/>
          </a:bodyPr>
          <a:lstStyle/>
          <a:p>
            <a:pPr marR="0" lvl="0" rtl="0"/>
            <a:r>
              <a:rPr lang="zh-CN" altLang="en-US" b="0" i="0" u="none" strike="noStrike" kern="100" baseline="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技术选型</a:t>
            </a:r>
          </a:p>
          <a:p>
            <a:pPr marR="0" lvl="1" rtl="0"/>
            <a:r>
              <a:rPr lang="en-US" altLang="zh-CN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Python</a:t>
            </a:r>
            <a:r>
              <a:rPr lang="zh-CN" altLang="en-US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语言编写后端</a:t>
            </a:r>
            <a:endParaRPr lang="en-US" altLang="zh-CN" b="0" i="0" u="none" strike="noStrike" kern="100" baseline="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r>
              <a:rPr lang="zh-CN" altLang="en-US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数据库的创建（用户等基本信息的录入）</a:t>
            </a:r>
            <a:endParaRPr lang="en-US" altLang="zh-CN" kern="10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r>
              <a:rPr lang="zh-CN" altLang="en-US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数据库的查询以及增删查改</a:t>
            </a:r>
            <a:endParaRPr lang="en-US" altLang="zh-CN" kern="10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r>
              <a:rPr lang="zh-CN" altLang="en-US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登录日志记录</a:t>
            </a:r>
            <a:endParaRPr lang="en-US" altLang="zh-CN" b="0" i="0" u="none" strike="noStrike" kern="100" baseline="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r>
              <a:rPr lang="zh-CN" altLang="en-US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聊天室功能后端管理</a:t>
            </a:r>
            <a:endParaRPr lang="en-US" altLang="zh-CN" kern="10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R="0" lvl="1" rtl="0"/>
            <a:r>
              <a:rPr lang="zh-CN" altLang="en-US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用户管理功能</a:t>
            </a:r>
            <a:endParaRPr lang="en-US" altLang="zh-CN" b="0" i="0" u="none" strike="noStrike" kern="100" baseline="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marR="0" lvl="1" indent="0" rtl="0">
              <a:buNone/>
            </a:pPr>
            <a:endParaRPr lang="en-US" altLang="zh-CN" b="0" i="0" u="none" strike="noStrike" kern="100" baseline="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zh-CN" altLang="en-US" kern="100" dirty="0">
                <a:solidFill>
                  <a:srgbClr val="0F476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界面设计部分</a:t>
            </a:r>
            <a:endParaRPr lang="en-US" altLang="zh-CN" sz="3000" kern="100" dirty="0">
              <a:solidFill>
                <a:srgbClr val="0F4761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左侧：四川大学江安校区大地图</a:t>
            </a:r>
            <a:endParaRPr lang="en-US" altLang="zh-CN" b="0" i="0" u="none" strike="noStrike" kern="100" baseline="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marL="457200" lvl="1" indent="0">
              <a:buNone/>
            </a:pPr>
            <a:endParaRPr lang="en-US" altLang="zh-CN" b="0" i="0" u="none" strike="noStrike" kern="100" baseline="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pPr lvl="1"/>
            <a:r>
              <a:rPr lang="zh-CN" altLang="en-US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右侧</a:t>
            </a:r>
            <a:r>
              <a:rPr lang="zh-CN" altLang="en-US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：</a:t>
            </a:r>
            <a:r>
              <a:rPr lang="zh-CN" altLang="en-US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主功能区，显示 </a:t>
            </a:r>
            <a:r>
              <a:rPr lang="zh-CN" altLang="en-US" b="0" i="0" u="none" strike="noStrike" kern="100" baseline="0" dirty="0">
                <a:solidFill>
                  <a:schemeClr val="accent1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路线信息，聊天室，美食，休闲放松，紧急求助，选择出行方式</a:t>
            </a:r>
            <a:r>
              <a:rPr lang="zh-CN" altLang="en-US" b="0" i="0" u="none" strike="noStrike" kern="100" baseline="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等全部功能。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056372D3-6766-F4F7-E5ED-DD531034432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80765" y="1849541"/>
            <a:ext cx="5211235" cy="2873704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1FF1E15A-1960-EB1B-D930-F8602B5B0A41}"/>
              </a:ext>
            </a:extLst>
          </p:cNvPr>
          <p:cNvSpPr txBox="1"/>
          <p:nvPr/>
        </p:nvSpPr>
        <p:spPr>
          <a:xfrm>
            <a:off x="622300" y="1123784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————————————————</a:t>
            </a:r>
            <a:endParaRPr lang="zh-CN" altLang="en-US" dirty="0"/>
          </a:p>
        </p:txBody>
      </p:sp>
      <p:sp>
        <p:nvSpPr>
          <p:cNvPr id="5" name="箭头: 五边形 4">
            <a:extLst>
              <a:ext uri="{FF2B5EF4-FFF2-40B4-BE49-F238E27FC236}">
                <a16:creationId xmlns:a16="http://schemas.microsoft.com/office/drawing/2014/main" id="{BD285B96-B200-71B0-D547-D08B0A3FD127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95A2D7A-92ED-6964-22CD-13C12879BB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04235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B34E53A6-448B-B0DE-1917-26B5BF225803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CF9599AF-A954-C036-A446-4ACF70CD4B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Qt </a:t>
            </a:r>
            <a:r>
              <a:rPr lang="zh-CN" altLang="en-US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框架制作图形界面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782DC199-34E6-78C9-9859-BD00DD834A3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fontScale="92500" lnSpcReduction="10000"/>
          </a:bodyPr>
          <a:lstStyle/>
          <a:p>
            <a:r>
              <a:rPr lang="zh-CN" altLang="en-US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登录界面美化，实现注册登录功能并且同步到数据库，多人在线</a:t>
            </a:r>
            <a:endParaRPr lang="en-US" altLang="zh-CN" kern="100" dirty="0">
              <a:solidFill>
                <a:srgbClr val="1F2328"/>
              </a:solidFill>
              <a:latin typeface="宋体" panose="02010600030101010101" pitchFamily="2" charset="-122"/>
              <a:ea typeface="宋体" panose="02010600030101010101" pitchFamily="2" charset="-122"/>
            </a:endParaRPr>
          </a:p>
          <a:p>
            <a:r>
              <a:rPr lang="en-US" altLang="zh-CN" kern="100" dirty="0">
                <a:solidFill>
                  <a:srgbClr val="1F2328"/>
                </a:solidFill>
                <a:latin typeface="宋体" panose="02010600030101010101" pitchFamily="2" charset="-122"/>
                <a:ea typeface="宋体" panose="02010600030101010101" pitchFamily="2" charset="-122"/>
              </a:rPr>
              <a:t>			</a:t>
            </a:r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根据时间以及交通工具判断路况，给出最优路径。红色代表拥挤，绿色代表畅通，黄色代表稍微拥塞</a:t>
            </a:r>
            <a:endParaRPr lang="en-US" altLang="zh-CN" dirty="0"/>
          </a:p>
          <a:p>
            <a:r>
              <a:rPr lang="zh-CN" altLang="en-US" dirty="0"/>
              <a:t>高峰期间长桥拥挤不妨走路或者骑行明远大道把！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23C22D14-D78B-6063-972A-127942DFE02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292097"/>
            <a:ext cx="4400074" cy="2389632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2FAE427E-7266-261C-6F4C-18D2FDEB77D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10600" y="2161186"/>
            <a:ext cx="4945664" cy="2520543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28FCF055-F78C-AF0C-685A-CF0626427EBE}"/>
              </a:ext>
            </a:extLst>
          </p:cNvPr>
          <p:cNvSpPr txBox="1"/>
          <p:nvPr/>
        </p:nvSpPr>
        <p:spPr>
          <a:xfrm>
            <a:off x="838200" y="132135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————————————————</a:t>
            </a:r>
            <a:endParaRPr lang="zh-CN" altLang="en-US" dirty="0"/>
          </a:p>
        </p:txBody>
      </p:sp>
      <p:sp>
        <p:nvSpPr>
          <p:cNvPr id="7" name="箭头: 五边形 6">
            <a:extLst>
              <a:ext uri="{FF2B5EF4-FFF2-40B4-BE49-F238E27FC236}">
                <a16:creationId xmlns:a16="http://schemas.microsoft.com/office/drawing/2014/main" id="{F786521E-3347-70D0-5E73-472C89F753BE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FE0FE7A7-3AFB-3990-BF90-A963E9EDFB6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0392101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图片 8">
            <a:extLst>
              <a:ext uri="{FF2B5EF4-FFF2-40B4-BE49-F238E27FC236}">
                <a16:creationId xmlns:a16="http://schemas.microsoft.com/office/drawing/2014/main" id="{59D4E654-5810-727B-0966-85B35A8BF710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6DA114E3-EC3D-2628-2F7E-1416484E46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多图层，可点击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5BE603A-918C-0919-308A-D69A0ED2D58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 err="1"/>
              <a:t>Eg</a:t>
            </a:r>
            <a:r>
              <a:rPr lang="zh-CN" altLang="en-US" dirty="0"/>
              <a:t>：点击图书馆查看自制校园图书馆介绍网页，以及</a:t>
            </a:r>
            <a:r>
              <a:rPr lang="en-US" altLang="zh-CN" dirty="0"/>
              <a:t>3D</a:t>
            </a:r>
            <a:r>
              <a:rPr lang="zh-CN" altLang="en-US" dirty="0"/>
              <a:t>视图。更加详细了解校园，点击</a:t>
            </a:r>
            <a:r>
              <a:rPr lang="en-US" altLang="zh-CN" dirty="0"/>
              <a:t>ABOUTUS</a:t>
            </a:r>
            <a:r>
              <a:rPr lang="zh-CN" altLang="en-US" dirty="0"/>
              <a:t>了解更多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232882F-88B8-D0C9-3DC9-57AC1DD530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8200" y="2877312"/>
            <a:ext cx="5034384" cy="3164188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3BCFB6DB-F326-D6BF-8C60-7FE2B4DB218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573" y="2877312"/>
            <a:ext cx="5864427" cy="322486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E6562F9E-1E6A-EB05-D0F2-64826DD99B9A}"/>
              </a:ext>
            </a:extLst>
          </p:cNvPr>
          <p:cNvSpPr txBox="1"/>
          <p:nvPr/>
        </p:nvSpPr>
        <p:spPr>
          <a:xfrm>
            <a:off x="838200" y="132135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————————————————</a:t>
            </a:r>
            <a:endParaRPr lang="zh-CN" altLang="en-US" dirty="0"/>
          </a:p>
        </p:txBody>
      </p:sp>
      <p:sp>
        <p:nvSpPr>
          <p:cNvPr id="6" name="箭头: 五边形 5">
            <a:extLst>
              <a:ext uri="{FF2B5EF4-FFF2-40B4-BE49-F238E27FC236}">
                <a16:creationId xmlns:a16="http://schemas.microsoft.com/office/drawing/2014/main" id="{16C1EFBC-E13D-55BC-D6B1-9CAE164ADFF8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8" name="图片 7">
            <a:extLst>
              <a:ext uri="{FF2B5EF4-FFF2-40B4-BE49-F238E27FC236}">
                <a16:creationId xmlns:a16="http://schemas.microsoft.com/office/drawing/2014/main" id="{3CE15CBB-9921-2CE8-9A40-C9D402CB4EF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6545743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D2526CF7-7D5F-1857-0042-78B07A15E114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E8F3A6DC-9E24-C908-479E-C22AD8EF911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聊天室界面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663CB73-0BFA-D103-8A4B-C6226233369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加入管理员功能</a:t>
            </a:r>
            <a:endParaRPr lang="en-US" altLang="zh-CN" dirty="0"/>
          </a:p>
          <a:p>
            <a:r>
              <a:rPr lang="zh-CN" altLang="en-US" dirty="0"/>
              <a:t>以及小弹窗提示功能</a:t>
            </a:r>
            <a:endParaRPr lang="en-US" altLang="zh-CN" dirty="0"/>
          </a:p>
          <a:p>
            <a:r>
              <a:rPr lang="zh-CN" altLang="en-US" dirty="0"/>
              <a:t>让软件更人性化</a:t>
            </a:r>
            <a:endParaRPr lang="en-US" altLang="zh-CN" dirty="0"/>
          </a:p>
          <a:p>
            <a:r>
              <a:rPr lang="zh-CN" altLang="en-US" dirty="0"/>
              <a:t>不怕消息错过</a:t>
            </a:r>
            <a:endParaRPr lang="en-US" altLang="zh-CN" dirty="0"/>
          </a:p>
          <a:p>
            <a:r>
              <a:rPr lang="zh-CN" altLang="en-US" dirty="0"/>
              <a:t>实现多人同时聊天</a:t>
            </a:r>
            <a:endParaRPr lang="en-US" altLang="zh-CN" dirty="0"/>
          </a:p>
          <a:p>
            <a:r>
              <a:rPr lang="zh-CN" altLang="en-US" dirty="0"/>
              <a:t>管理员可通过命令</a:t>
            </a:r>
            <a:endParaRPr lang="en-US" altLang="zh-CN" dirty="0"/>
          </a:p>
          <a:p>
            <a:r>
              <a:rPr lang="zh-CN" altLang="en-US" dirty="0"/>
              <a:t>对成员进行禁言，修</a:t>
            </a:r>
            <a:endParaRPr lang="en-US" altLang="zh-CN" dirty="0"/>
          </a:p>
          <a:p>
            <a:r>
              <a:rPr lang="zh-CN" altLang="en-US" dirty="0"/>
              <a:t>改公告，踢出聊天室</a:t>
            </a:r>
            <a:endParaRPr lang="en-US" altLang="zh-CN" dirty="0"/>
          </a:p>
          <a:p>
            <a:r>
              <a:rPr lang="zh-CN" altLang="en-US" dirty="0"/>
              <a:t>等功能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3EA66B89-C3A2-AD8A-12BC-102550E1529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462272" y="2498841"/>
            <a:ext cx="7363968" cy="4127546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89F3096C-061E-4648-C1FF-E2FC8AB9F571}"/>
              </a:ext>
            </a:extLst>
          </p:cNvPr>
          <p:cNvSpPr txBox="1"/>
          <p:nvPr/>
        </p:nvSpPr>
        <p:spPr>
          <a:xfrm>
            <a:off x="838200" y="132135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————————————————</a:t>
            </a:r>
            <a:endParaRPr lang="zh-CN" altLang="en-US" dirty="0"/>
          </a:p>
        </p:txBody>
      </p:sp>
      <p:sp>
        <p:nvSpPr>
          <p:cNvPr id="6" name="箭头: 五边形 5">
            <a:extLst>
              <a:ext uri="{FF2B5EF4-FFF2-40B4-BE49-F238E27FC236}">
                <a16:creationId xmlns:a16="http://schemas.microsoft.com/office/drawing/2014/main" id="{179851CC-4144-1709-78FF-A21414795556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9B7B3D29-1273-C0C7-4A4E-C8BDFC56F21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503965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图片 7">
            <a:extLst>
              <a:ext uri="{FF2B5EF4-FFF2-40B4-BE49-F238E27FC236}">
                <a16:creationId xmlns:a16="http://schemas.microsoft.com/office/drawing/2014/main" id="{56F4FE76-1885-B46C-6C0C-F78FC64BC59F}"/>
              </a:ext>
            </a:extLst>
          </p:cNvPr>
          <p:cNvPicPr>
            <a:picLocks noChangeAspect="1"/>
          </p:cNvPicPr>
          <p:nvPr/>
        </p:nvPicPr>
        <p:blipFill>
          <a:blip r:embed="rId2">
            <a:duotone>
              <a:schemeClr val="bg2">
                <a:shade val="45000"/>
                <a:satMod val="135000"/>
              </a:schemeClr>
              <a:prstClr val="white"/>
            </a:duoton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3287" y="253519"/>
            <a:ext cx="5428093" cy="6858000"/>
          </a:xfrm>
          <a:prstGeom prst="rect">
            <a:avLst/>
          </a:prstGeom>
        </p:spPr>
      </p:pic>
      <p:sp>
        <p:nvSpPr>
          <p:cNvPr id="2" name="标题 1">
            <a:extLst>
              <a:ext uri="{FF2B5EF4-FFF2-40B4-BE49-F238E27FC236}">
                <a16:creationId xmlns:a16="http://schemas.microsoft.com/office/drawing/2014/main" id="{871E08F6-A4BE-BE9B-198A-493BF0E60A3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zh-CN" altLang="en-US" kern="100" dirty="0">
                <a:solidFill>
                  <a:srgbClr val="0F4761"/>
                </a:solidFill>
                <a:latin typeface="仿宋" panose="02010609060101010101" pitchFamily="49" charset="-122"/>
                <a:ea typeface="仿宋" panose="02010609060101010101" pitchFamily="49" charset="-122"/>
              </a:rPr>
              <a:t>校园了解校园学生？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B6CC735-9105-8611-342C-D6280A5370A5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闪烁的光点？模拟校园学生的移动。点击查看学生信息</a:t>
            </a: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110ACCD-0EA1-E064-12E4-85591CF60BA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60610" y="2487168"/>
            <a:ext cx="6271803" cy="3473408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6EA573F0-DF3A-B6AE-F109-E20025B38AD5}"/>
              </a:ext>
            </a:extLst>
          </p:cNvPr>
          <p:cNvSpPr txBox="1"/>
          <p:nvPr/>
        </p:nvSpPr>
        <p:spPr>
          <a:xfrm>
            <a:off x="838200" y="1321356"/>
            <a:ext cx="387798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————————————————</a:t>
            </a:r>
            <a:endParaRPr lang="zh-CN" altLang="en-US" dirty="0"/>
          </a:p>
        </p:txBody>
      </p:sp>
      <p:sp>
        <p:nvSpPr>
          <p:cNvPr id="6" name="箭头: 五边形 5">
            <a:extLst>
              <a:ext uri="{FF2B5EF4-FFF2-40B4-BE49-F238E27FC236}">
                <a16:creationId xmlns:a16="http://schemas.microsoft.com/office/drawing/2014/main" id="{834E1C5E-B7BC-CA17-E3A3-8B9EB3A59AD6}"/>
              </a:ext>
            </a:extLst>
          </p:cNvPr>
          <p:cNvSpPr/>
          <p:nvPr/>
        </p:nvSpPr>
        <p:spPr>
          <a:xfrm rot="10800000">
            <a:off x="7886700" y="136905"/>
            <a:ext cx="4300622" cy="808557"/>
          </a:xfrm>
          <a:prstGeom prst="homePlate">
            <a:avLst/>
          </a:prstGeom>
          <a:solidFill>
            <a:srgbClr val="F79885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D093C62-BC0D-4F6E-0841-96CDCF5DA43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85832" y="-13792"/>
            <a:ext cx="4101490" cy="12487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6106420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146</TotalTime>
  <Words>678</Words>
  <Application>Microsoft Office PowerPoint</Application>
  <PresentationFormat>宽屏</PresentationFormat>
  <Paragraphs>84</Paragraphs>
  <Slides>15</Slides>
  <Notes>3</Notes>
  <HiddenSlides>0</HiddenSlides>
  <MMClips>0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15</vt:i4>
      </vt:variant>
    </vt:vector>
  </HeadingPairs>
  <TitlesOfParts>
    <vt:vector size="23" baseType="lpstr">
      <vt:lpstr>等线</vt:lpstr>
      <vt:lpstr>等线 Light</vt:lpstr>
      <vt:lpstr>仿宋</vt:lpstr>
      <vt:lpstr>华文中宋</vt:lpstr>
      <vt:lpstr>宋体</vt:lpstr>
      <vt:lpstr>Arial</vt:lpstr>
      <vt:lpstr>Segoe UI</vt:lpstr>
      <vt:lpstr>Office 主题​​</vt:lpstr>
      <vt:lpstr>Scu Navigator</vt:lpstr>
      <vt:lpstr>Content 目录</vt:lpstr>
      <vt:lpstr>PowerPoint 演示文稿</vt:lpstr>
      <vt:lpstr>PowerPoint 演示文稿</vt:lpstr>
      <vt:lpstr>1. 图形化界面设计和实现</vt:lpstr>
      <vt:lpstr>Qt 框架制作图形界面</vt:lpstr>
      <vt:lpstr>多图层，可点击</vt:lpstr>
      <vt:lpstr>聊天室界面</vt:lpstr>
      <vt:lpstr>校园了解校园学生？</vt:lpstr>
      <vt:lpstr>下午来点下午茶？</vt:lpstr>
      <vt:lpstr>2. 从地图获取信息：</vt:lpstr>
      <vt:lpstr>PowerPoint 演示文稿</vt:lpstr>
      <vt:lpstr>3. 最短路径算法实现：</vt:lpstr>
      <vt:lpstr>（2）在程序中提前加载路线距离</vt:lpstr>
      <vt:lpstr>Thank you !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思洋 李</dc:creator>
  <cp:lastModifiedBy>精虹 唐</cp:lastModifiedBy>
  <cp:revision>7</cp:revision>
  <dcterms:created xsi:type="dcterms:W3CDTF">2024-07-16T13:38:06Z</dcterms:created>
  <dcterms:modified xsi:type="dcterms:W3CDTF">2024-07-17T00:58:34Z</dcterms:modified>
</cp:coreProperties>
</file>

<file path=docProps/thumbnail.jpeg>
</file>